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3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50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57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81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98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297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82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38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27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4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E729-74B2-4E93-A1A9-5B6B720B95B5}" type="datetimeFigureOut">
              <a:rPr lang="en-US" smtClean="0"/>
              <a:pPr/>
              <a:t>02-Jan-16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376BF-C84E-49A2-9042-B9A0D598D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2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err="1" smtClean="0">
                <a:latin typeface="Times New Roman"/>
              </a:rPr>
              <a:t>Gynaecological</a:t>
            </a:r>
            <a:r>
              <a:rPr lang="en-US" b="1" i="0" u="none" strike="noStrike" baseline="0" dirty="0" smtClean="0">
                <a:latin typeface="Times New Roman"/>
              </a:rPr>
              <a:t> Examination of vagina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Times New Roman"/>
              </a:rPr>
              <a:t>OBJECTIVE</a:t>
            </a:r>
            <a:r>
              <a:rPr lang="en-US" sz="2400" b="0" i="0" u="none" strike="noStrike" baseline="0" dirty="0" smtClean="0">
                <a:latin typeface="Times New Roman"/>
              </a:rPr>
              <a:t>: </a:t>
            </a:r>
          </a:p>
          <a:p>
            <a:pPr marL="0" indent="0" algn="just">
              <a:buNone/>
            </a:pPr>
            <a:r>
              <a:rPr lang="en-US" sz="2400" b="0" i="0" u="none" strike="noStrike" baseline="0" dirty="0" smtClean="0">
                <a:latin typeface="Times New Roman"/>
              </a:rPr>
              <a:t>To know the physiological and pathological condition of vagina.</a:t>
            </a:r>
          </a:p>
          <a:p>
            <a:pPr marL="0" indent="0" algn="just">
              <a:buNone/>
            </a:pP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Times New Roman"/>
              </a:rPr>
              <a:t>PROCEDURE</a:t>
            </a:r>
            <a:r>
              <a:rPr lang="en-US" sz="2400" b="0" i="0" u="none" strike="noStrike" baseline="0" dirty="0" smtClean="0">
                <a:latin typeface="Times New Roman"/>
              </a:rPr>
              <a:t>: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 smtClean="0">
                <a:latin typeface="Times New Roman"/>
              </a:rPr>
              <a:t>1-Restrain the cow in a crate or </a:t>
            </a:r>
            <a:r>
              <a:rPr lang="en-US" sz="2000" b="0" i="0" u="none" strike="noStrike" baseline="0" dirty="0" err="1" smtClean="0">
                <a:latin typeface="Times New Roman"/>
              </a:rPr>
              <a:t>Trevis</a:t>
            </a:r>
            <a:r>
              <a:rPr lang="en-US" sz="2000" b="0" i="0" u="none" strike="noStrike" baseline="0" dirty="0" smtClean="0">
                <a:latin typeface="Times New Roman"/>
              </a:rPr>
              <a:t>.</a:t>
            </a:r>
            <a:endParaRPr lang="en-US" sz="2000" b="0" i="0" u="none" strike="noStrike" baseline="0" dirty="0" smtClean="0">
              <a:latin typeface="Times New Roman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/>
              </a:rPr>
              <a:t>2- </a:t>
            </a:r>
            <a:r>
              <a:rPr lang="en-US" sz="2000" b="0" i="0" u="none" strike="noStrike" baseline="0" dirty="0" smtClean="0">
                <a:latin typeface="Times New Roman"/>
              </a:rPr>
              <a:t>Clean the vulva and adjacent parts with cotton dipped in normal</a:t>
            </a:r>
            <a:r>
              <a:rPr lang="en-US" sz="2000" b="0" i="0" u="none" strike="noStrike" dirty="0" smtClean="0">
                <a:latin typeface="Times New Roman"/>
              </a:rPr>
              <a:t> </a:t>
            </a:r>
            <a:r>
              <a:rPr lang="en-US" sz="2000" b="0" i="0" u="none" strike="noStrike" baseline="0" dirty="0" smtClean="0">
                <a:latin typeface="Times New Roman"/>
              </a:rPr>
              <a:t>saline or antiseptic solution.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/>
              </a:rPr>
              <a:t>3- </a:t>
            </a:r>
            <a:r>
              <a:rPr lang="en-US" sz="2000" b="0" i="0" u="none" strike="noStrike" baseline="0" dirty="0" smtClean="0">
                <a:latin typeface="Times New Roman"/>
              </a:rPr>
              <a:t>Lubricate the sterilized </a:t>
            </a:r>
            <a:r>
              <a:rPr lang="en-US" sz="2000" b="1" i="0" u="none" strike="noStrike" baseline="0" dirty="0" smtClean="0">
                <a:solidFill>
                  <a:srgbClr val="FF0000"/>
                </a:solidFill>
                <a:latin typeface="Times New Roman"/>
              </a:rPr>
              <a:t>vaginal speculum </a:t>
            </a:r>
            <a:r>
              <a:rPr lang="en-US" sz="2000" b="0" i="0" u="none" strike="noStrike" baseline="0" dirty="0" smtClean="0">
                <a:latin typeface="Times New Roman"/>
              </a:rPr>
              <a:t>with liquid paraffin or soap water.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/>
              </a:rPr>
              <a:t>4- </a:t>
            </a:r>
            <a:r>
              <a:rPr lang="en-US" sz="2000" b="0" i="0" u="none" strike="noStrike" baseline="0" dirty="0" smtClean="0">
                <a:latin typeface="Times New Roman"/>
              </a:rPr>
              <a:t>Insert the speculum through the vulva into vagina while keeping the jaws of speculum closed to avoid injury.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/>
              </a:rPr>
              <a:t>5- </a:t>
            </a:r>
            <a:r>
              <a:rPr lang="en-US" sz="2000" b="0" i="0" u="none" strike="noStrike" baseline="0" dirty="0" smtClean="0">
                <a:latin typeface="Times New Roman"/>
              </a:rPr>
              <a:t>Turn the handle of vaginal speculum either downward or upward</a:t>
            </a:r>
            <a:r>
              <a:rPr lang="en-US" sz="2000" b="0" i="0" u="none" strike="noStrike" dirty="0" smtClean="0">
                <a:latin typeface="Times New Roman"/>
              </a:rPr>
              <a:t> </a:t>
            </a:r>
            <a:r>
              <a:rPr lang="en-US" sz="2000" b="0" i="0" u="none" strike="noStrike" baseline="0" dirty="0" smtClean="0">
                <a:latin typeface="Times New Roman"/>
              </a:rPr>
              <a:t>and open the jaws.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/>
              </a:rPr>
              <a:t>6- </a:t>
            </a:r>
            <a:r>
              <a:rPr lang="en-US" sz="2000" b="0" i="0" u="none" strike="noStrike" baseline="0" dirty="0" smtClean="0">
                <a:latin typeface="Times New Roman"/>
              </a:rPr>
              <a:t>Use torch to observe the anterior part of vagina and outer part</a:t>
            </a:r>
            <a:r>
              <a:rPr lang="en-US" sz="2000" b="0" i="0" u="none" strike="noStrike" dirty="0" smtClean="0">
                <a:latin typeface="Times New Roman"/>
              </a:rPr>
              <a:t> </a:t>
            </a:r>
            <a:r>
              <a:rPr lang="en-US" sz="2000" b="0" i="0" u="none" strike="noStrike" baseline="0" dirty="0" smtClean="0">
                <a:latin typeface="Times New Roman"/>
              </a:rPr>
              <a:t>of cervix.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/>
              </a:rPr>
              <a:t>7- </a:t>
            </a:r>
            <a:r>
              <a:rPr lang="en-US" sz="2000" b="0" i="0" u="none" strike="noStrike" baseline="0" dirty="0" smtClean="0">
                <a:latin typeface="Times New Roman"/>
              </a:rPr>
              <a:t>Note the finding like </a:t>
            </a:r>
            <a:r>
              <a:rPr lang="en-US" sz="2000" b="1" i="0" u="none" strike="noStrike" baseline="0" dirty="0" smtClean="0">
                <a:latin typeface="Times New Roman"/>
              </a:rPr>
              <a:t>discharge, vaginitis, abscess, tumor, cervix</a:t>
            </a:r>
            <a:r>
              <a:rPr lang="en-US" sz="2000" b="1" i="0" u="none" strike="noStrike" dirty="0" smtClean="0">
                <a:latin typeface="Times New Roman"/>
              </a:rPr>
              <a:t> </a:t>
            </a:r>
            <a:r>
              <a:rPr lang="en-US" sz="2000" b="1" i="0" u="none" strike="noStrike" baseline="0" dirty="0" smtClean="0">
                <a:latin typeface="Times New Roman"/>
              </a:rPr>
              <a:t>(open or closed), cervicitis etc</a:t>
            </a:r>
            <a:r>
              <a:rPr lang="en-US" sz="2000" b="0" i="0" u="none" strike="noStrike" baseline="0" dirty="0" smtClean="0"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/>
              </a:rPr>
              <a:t>8 </a:t>
            </a:r>
            <a:r>
              <a:rPr lang="en-US" sz="2000" b="0" i="0" u="none" strike="noStrike" baseline="0" dirty="0" smtClean="0">
                <a:latin typeface="Times New Roman"/>
              </a:rPr>
              <a:t>Remove the speculum in an open fashion</a:t>
            </a:r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065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58243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Push the plunger slowly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 that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drops of semen fall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directly into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uterine body.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>
            <a:normAutofit fontScale="92500"/>
          </a:bodyPr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With proper A.I. technique and gun placement, semen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deposited in the uterine body and contractions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will transport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spermatozoa forward to the horns and oviducts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4973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3"/>
            <a:ext cx="449897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40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58243"/>
          </a:xfrm>
        </p:spPr>
        <p:txBody>
          <a:bodyPr/>
          <a:lstStyle/>
          <a:p>
            <a:r>
              <a:rPr lang="en-US" dirty="0"/>
              <a:t>If the gun is more than 1 inch through the cervix, all </a:t>
            </a:r>
            <a:r>
              <a:rPr lang="en-US" dirty="0" smtClean="0"/>
              <a:t>the semen </a:t>
            </a:r>
            <a:r>
              <a:rPr lang="en-US" dirty="0"/>
              <a:t>will be deposited into only one horn.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 you encounter cervical mucous which feels thick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 sticky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on the gun in a cow that has been previously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inseminated, she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may be pregnant. In this case, deposit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semen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halfway through the cervix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4973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3910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23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58243"/>
          </a:xfrm>
        </p:spPr>
        <p:txBody>
          <a:bodyPr>
            <a:normAutofit/>
          </a:bodyPr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Make sure you push in with the plunger and do not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pull back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on the gun. Pulling back may result in much of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semen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dose being deposited in the cervix and vagina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21 days  rectal examination this cow after not return to estrous to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confirmation pregnancy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4973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emad\Pictures\index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499992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95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76064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Technique of Intra-uterine therapy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Times New Roman"/>
              </a:rPr>
              <a:t>OBJECTIVE</a:t>
            </a:r>
            <a:r>
              <a:rPr lang="en-US" sz="2400" b="0" i="0" u="none" strike="noStrike" baseline="0" dirty="0" smtClean="0">
                <a:latin typeface="Times New Roman"/>
              </a:rPr>
              <a:t>: To introduce the drugs into the uterus to overcome the infection in</a:t>
            </a:r>
            <a:r>
              <a:rPr lang="en-US" sz="2400" b="0" i="0" u="none" strike="noStrike" dirty="0" smtClean="0">
                <a:latin typeface="Times New Roman"/>
              </a:rPr>
              <a:t> </a:t>
            </a:r>
            <a:r>
              <a:rPr lang="en-US" sz="2400" b="0" i="0" u="none" strike="noStrike" baseline="0" dirty="0" smtClean="0">
                <a:latin typeface="Times New Roman"/>
              </a:rPr>
              <a:t>various disease conditions.</a:t>
            </a:r>
          </a:p>
          <a:p>
            <a:pPr marL="0" indent="0" algn="just">
              <a:buNone/>
            </a:pPr>
            <a:r>
              <a:rPr lang="en-US" sz="2400" b="1" i="0" u="none" strike="noStrike" baseline="0" dirty="0" smtClean="0">
                <a:solidFill>
                  <a:srgbClr val="FF0000"/>
                </a:solidFill>
                <a:latin typeface="Times New Roman"/>
              </a:rPr>
              <a:t>PROCEDURE: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1- </a:t>
            </a:r>
            <a:r>
              <a:rPr lang="en-US" sz="2400" b="0" i="0" u="none" strike="noStrike" baseline="0" dirty="0" smtClean="0">
                <a:latin typeface="Times New Roman"/>
              </a:rPr>
              <a:t> Clean vulva and </a:t>
            </a:r>
            <a:r>
              <a:rPr lang="en-US" sz="2400" b="0" i="0" u="none" strike="noStrike" baseline="0" dirty="0" err="1" smtClean="0">
                <a:latin typeface="Times New Roman"/>
              </a:rPr>
              <a:t>perineal</a:t>
            </a:r>
            <a:r>
              <a:rPr lang="en-US" sz="2400" b="0" i="0" u="none" strike="noStrike" baseline="0" dirty="0" smtClean="0">
                <a:latin typeface="Times New Roman"/>
              </a:rPr>
              <a:t> region with dry cotton.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2-</a:t>
            </a:r>
            <a:r>
              <a:rPr lang="en-US" sz="2400" b="0" i="0" u="none" strike="noStrike" baseline="0" dirty="0" smtClean="0">
                <a:latin typeface="Times New Roman"/>
              </a:rPr>
              <a:t> Insert the left hand in the rectum and remove </a:t>
            </a:r>
            <a:r>
              <a:rPr lang="en-US" sz="2400" b="0" i="0" u="none" strike="noStrike" baseline="0" smtClean="0">
                <a:latin typeface="Times New Roman"/>
              </a:rPr>
              <a:t>the fecal </a:t>
            </a:r>
            <a:r>
              <a:rPr lang="en-US" sz="2400" b="0" i="0" u="none" strike="noStrike" baseline="0" dirty="0" smtClean="0">
                <a:latin typeface="Times New Roman"/>
              </a:rPr>
              <a:t>material</a:t>
            </a:r>
            <a:r>
              <a:rPr lang="en-US" sz="2400" b="0" i="0" u="none" strike="noStrike" dirty="0" smtClean="0">
                <a:latin typeface="Times New Roman"/>
              </a:rPr>
              <a:t> </a:t>
            </a:r>
            <a:r>
              <a:rPr lang="en-US" sz="2400" b="0" i="0" u="none" strike="noStrike" baseline="0" dirty="0" smtClean="0">
                <a:latin typeface="Times New Roman"/>
              </a:rPr>
              <a:t>by back racking.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4- </a:t>
            </a:r>
            <a:r>
              <a:rPr lang="en-US" sz="2400" b="0" i="0" u="none" strike="noStrike" baseline="0" dirty="0" smtClean="0">
                <a:latin typeface="Times New Roman"/>
              </a:rPr>
              <a:t>Spread vulva apart and insert the instrument (catheter or gun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b="0" i="0" u="none" strike="noStrike" baseline="0" dirty="0" smtClean="0">
                <a:latin typeface="Times New Roman"/>
              </a:rPr>
              <a:t>apparatus) up to fornix.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5- </a:t>
            </a:r>
            <a:r>
              <a:rPr lang="en-US" sz="2400" b="0" i="0" u="none" strike="noStrike" baseline="0" dirty="0" smtClean="0">
                <a:latin typeface="Times New Roman"/>
              </a:rPr>
              <a:t>Hold the cervix between two fingers through rectal wall and</a:t>
            </a:r>
            <a:r>
              <a:rPr lang="en-US" sz="2400" b="0" i="0" u="none" strike="noStrike" dirty="0" smtClean="0">
                <a:latin typeface="Times New Roman"/>
              </a:rPr>
              <a:t> </a:t>
            </a:r>
            <a:r>
              <a:rPr lang="en-US" sz="2400" b="0" i="0" u="none" strike="noStrike" baseline="0" dirty="0" smtClean="0">
                <a:latin typeface="Times New Roman"/>
              </a:rPr>
              <a:t>keep thumb on the external </a:t>
            </a:r>
            <a:r>
              <a:rPr lang="en-US" sz="2400" b="0" i="0" u="none" strike="noStrike" baseline="0" dirty="0" err="1" smtClean="0">
                <a:latin typeface="Times New Roman"/>
              </a:rPr>
              <a:t>os</a:t>
            </a:r>
            <a:r>
              <a:rPr lang="en-US" sz="2400" b="0" i="0" u="none" strike="noStrike" baseline="0" dirty="0" smtClean="0"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</a:rPr>
              <a:t>6- </a:t>
            </a:r>
            <a:r>
              <a:rPr lang="en-US" sz="2400" b="0" i="0" u="none" strike="noStrike" baseline="0" dirty="0" smtClean="0">
                <a:latin typeface="Times New Roman"/>
              </a:rPr>
              <a:t>The catheter is initially inserted pointing upwards at an angle of</a:t>
            </a:r>
            <a:r>
              <a:rPr lang="en-US" sz="2400" b="0" i="0" u="none" strike="noStrike" dirty="0" smtClean="0">
                <a:latin typeface="Times New Roman"/>
              </a:rPr>
              <a:t> </a:t>
            </a:r>
            <a:r>
              <a:rPr lang="en-US" sz="2400" b="0" i="0" u="none" strike="noStrike" baseline="0" dirty="0" smtClean="0">
                <a:latin typeface="Times New Roman"/>
              </a:rPr>
              <a:t>about 30</a:t>
            </a:r>
            <a:r>
              <a:rPr lang="en-US" sz="1400" b="0" i="0" u="none" strike="noStrike" baseline="0" dirty="0" smtClean="0">
                <a:latin typeface="Times New Roman"/>
              </a:rPr>
              <a:t>0 </a:t>
            </a:r>
            <a:r>
              <a:rPr lang="en-US" sz="2400" b="0" i="0" u="none" strike="noStrike" baseline="0" dirty="0" smtClean="0">
                <a:latin typeface="Times New Roman"/>
              </a:rPr>
              <a:t>to avoid entering into the external urethral opening</a:t>
            </a:r>
            <a:r>
              <a:rPr lang="en-US" sz="2400" b="0" i="0" u="none" strike="noStrike" dirty="0" smtClean="0">
                <a:latin typeface="Times New Roman"/>
              </a:rPr>
              <a:t> </a:t>
            </a:r>
            <a:r>
              <a:rPr lang="en-US" sz="2400" b="0" i="0" u="none" strike="noStrike" baseline="0" dirty="0" smtClean="0">
                <a:latin typeface="Times New Roman"/>
              </a:rPr>
              <a:t>and is then moved horizontally until it is engaged in the external</a:t>
            </a:r>
            <a:r>
              <a:rPr lang="en-US" sz="2400" b="0" i="0" u="none" strike="noStrike" dirty="0" smtClean="0">
                <a:latin typeface="Times New Roman"/>
              </a:rPr>
              <a:t> </a:t>
            </a:r>
            <a:r>
              <a:rPr lang="en-US" sz="2400" b="0" i="0" u="none" strike="noStrike" baseline="0" dirty="0" err="1" smtClean="0">
                <a:latin typeface="Times New Roman"/>
              </a:rPr>
              <a:t>os</a:t>
            </a:r>
            <a:r>
              <a:rPr lang="en-US" sz="2400" b="0" i="0" u="none" strike="noStrike" baseline="0" dirty="0" smtClean="0">
                <a:latin typeface="Times New Roman"/>
              </a:rPr>
              <a:t> of the cervix.</a:t>
            </a:r>
          </a:p>
        </p:txBody>
      </p:sp>
    </p:spTree>
    <p:extLst>
      <p:ext uri="{BB962C8B-B14F-4D97-AF65-F5344CB8AC3E}">
        <p14:creationId xmlns="" xmlns:p14="http://schemas.microsoft.com/office/powerpoint/2010/main" val="223494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9512" y="404665"/>
            <a:ext cx="4317876" cy="864096"/>
          </a:xfrm>
        </p:spPr>
        <p:txBody>
          <a:bodyPr/>
          <a:lstStyle/>
          <a:p>
            <a:r>
              <a:rPr lang="en-US" dirty="0" smtClean="0"/>
              <a:t>Vaginal speculum to ewe vaginal examination 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7920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Vaginal scope to mare vaginal examination </a:t>
            </a:r>
            <a:endParaRPr lang="en-US" dirty="0"/>
          </a:p>
        </p:txBody>
      </p:sp>
      <p:pic>
        <p:nvPicPr>
          <p:cNvPr id="2050" name="Picture 2" descr="C:\Users\emad\Pictures\index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445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ad\Pictures\imag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928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/>
              </a:rPr>
              <a:t>Technique of Intra-uterine therapy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n-US" sz="3600" dirty="0">
                <a:solidFill>
                  <a:prstClr val="black"/>
                </a:solidFill>
                <a:latin typeface="Times New Roman"/>
              </a:rPr>
              <a:t>7- Entry into the external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os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is accompanied by a characteristic 'gritty‘ sensation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3600" b="0" i="0" u="none" strike="noStrike" baseline="0" dirty="0" smtClean="0">
              <a:latin typeface="Times New Roman"/>
            </a:endParaRPr>
          </a:p>
          <a:p>
            <a:pPr marL="0" lvl="0" indent="0" algn="just">
              <a:buNone/>
            </a:pPr>
            <a:r>
              <a:rPr lang="en-US" sz="3600" dirty="0">
                <a:solidFill>
                  <a:prstClr val="black"/>
                </a:solidFill>
                <a:latin typeface="Times New Roman"/>
              </a:rPr>
              <a:t>8 There after, introduce the catheter 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</a:rPr>
              <a:t>through convoluted 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cervical canal by manipulation of the cervix through rectal wall.</a:t>
            </a:r>
          </a:p>
          <a:p>
            <a:pPr marL="0" lvl="0" indent="0" algn="just">
              <a:buNone/>
            </a:pPr>
            <a:r>
              <a:rPr lang="en-US" sz="3600" dirty="0">
                <a:solidFill>
                  <a:prstClr val="black"/>
                </a:solidFill>
                <a:latin typeface="Times New Roman"/>
              </a:rPr>
              <a:t>9- Place one finger over the internal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os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of the cervix, so that the tip of the catheter can be palpated when it passes the cervical 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</a:rPr>
              <a:t>canal</a:t>
            </a:r>
            <a:endParaRPr lang="en-US" sz="3600" dirty="0">
              <a:latin typeface="Times New Roman"/>
            </a:endParaRPr>
          </a:p>
          <a:p>
            <a:pPr marL="0" indent="0" algn="just">
              <a:buNone/>
            </a:pPr>
            <a:r>
              <a:rPr lang="en-US" sz="3600" b="0" i="0" u="none" strike="noStrike" baseline="0" dirty="0" smtClean="0">
                <a:latin typeface="Times New Roman"/>
              </a:rPr>
              <a:t>10-</a:t>
            </a:r>
            <a:r>
              <a:rPr lang="en-US" sz="3600" b="0" i="0" u="none" strike="noStrike" dirty="0" smtClean="0">
                <a:latin typeface="Times New Roman"/>
              </a:rPr>
              <a:t> </a:t>
            </a:r>
            <a:r>
              <a:rPr lang="en-US" sz="3600" b="0" i="0" u="none" strike="noStrike" baseline="0" dirty="0" smtClean="0">
                <a:latin typeface="Times New Roman"/>
              </a:rPr>
              <a:t>As soon as, the catheter is passed, the drug should be pushed</a:t>
            </a:r>
            <a:r>
              <a:rPr lang="en-US" sz="3600" b="0" i="0" u="none" strike="noStrike" dirty="0" smtClean="0">
                <a:latin typeface="Times New Roman"/>
              </a:rPr>
              <a:t> </a:t>
            </a:r>
            <a:r>
              <a:rPr lang="en-US" sz="3600" b="0" i="0" u="none" strike="noStrike" baseline="0" dirty="0" smtClean="0">
                <a:latin typeface="Times New Roman"/>
              </a:rPr>
              <a:t>through syringe into the body of uterus not in uterine horn.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/>
              </a:rPr>
              <a:t>11-</a:t>
            </a:r>
            <a:r>
              <a:rPr lang="en-US" sz="3600" b="0" i="0" u="none" strike="noStrike" baseline="0" dirty="0" smtClean="0">
                <a:latin typeface="Times New Roman"/>
              </a:rPr>
              <a:t> In this way, drug is equally distributed between the two uterine</a:t>
            </a:r>
            <a:r>
              <a:rPr lang="en-US" sz="3600" b="0" i="0" u="none" strike="noStrike" dirty="0" smtClean="0">
                <a:latin typeface="Times New Roman"/>
              </a:rPr>
              <a:t> </a:t>
            </a:r>
            <a:r>
              <a:rPr lang="en-US" sz="3600" b="0" i="0" u="none" strike="noStrike" baseline="0" dirty="0" smtClean="0">
                <a:latin typeface="Times New Roman"/>
              </a:rPr>
              <a:t>Horns.</a:t>
            </a:r>
          </a:p>
          <a:p>
            <a:pPr marL="0" indent="0" algn="just">
              <a:buNone/>
            </a:pPr>
            <a:r>
              <a:rPr lang="en-US" b="0" i="0" u="none" strike="noStrike" baseline="0" dirty="0" smtClean="0">
                <a:latin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25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58243"/>
          </a:xfrm>
        </p:spPr>
        <p:txBody>
          <a:bodyPr>
            <a:normAutofit/>
          </a:bodyPr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Because the rumen displaces the reproductive tract to the right, it is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much easier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 locate and manipulate the tract with your left hand.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opening into the cervix protrudes back into the vagina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4644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20888"/>
            <a:ext cx="439102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9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58243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cervix is located on the floor of the pelvic cavity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near the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anterior end of the pelvic bone.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 you insert the breeding gun into the vagina, keep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your gloved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hand even with the gun tip.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" y="2276872"/>
            <a:ext cx="45211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3204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48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58243"/>
          </a:xfrm>
        </p:spPr>
        <p:txBody>
          <a:bodyPr/>
          <a:lstStyle/>
          <a:p>
            <a:r>
              <a:rPr lang="en-US" dirty="0"/>
              <a:t>Keep your open hand flat against the floor of the rectum,</a:t>
            </a:r>
          </a:p>
          <a:p>
            <a:r>
              <a:rPr lang="en-US" dirty="0"/>
              <a:t>allowing manure to pass over the top of your hand and arm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 relax rectal constriction rings, insert two fingers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through the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center of the ring and massage back and forth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5" y="2276872"/>
            <a:ext cx="404199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4644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08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88231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Grasp the cervix and push it forward to straighten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vaginal folds.</a:t>
            </a:r>
          </a:p>
          <a:p>
            <a:endParaRPr lang="en-US" b="0" dirty="0">
              <a:solidFill>
                <a:srgbClr val="231F20"/>
              </a:solidFill>
              <a:latin typeface="TradeGothic-CondEighteen"/>
            </a:endParaRP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>
            <a:normAutofit/>
          </a:bodyPr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Grasp the external opening to the cervix with the thumb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on top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 the forefingers underneath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 close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fornix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and guide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gun tip into the cervix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572000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391025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44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4389884" cy="2058243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Using the flexibility of your wrist, twist and bend the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cervix until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you feel the second ring slide over the gun tip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391471" cy="2058243"/>
          </a:xfrm>
        </p:spPr>
        <p:txBody>
          <a:bodyPr/>
          <a:lstStyle/>
          <a:p>
            <a:pPr algn="just"/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Use your index finger to check gun placement (1/4 </a:t>
            </a:r>
            <a:r>
              <a:rPr lang="en-US" b="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inch past </a:t>
            </a:r>
            <a:r>
              <a:rPr lang="en-US" b="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end of the cervix) before depositing semen.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4973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39102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40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746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نسق Office</vt:lpstr>
      <vt:lpstr>Gynaecological Examination of vagina </vt:lpstr>
      <vt:lpstr>Technique of Intra-uterine therapy</vt:lpstr>
      <vt:lpstr>Slide 3</vt:lpstr>
      <vt:lpstr>Technique of Intra-uterine therapy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emad</dc:creator>
  <cp:lastModifiedBy>naim.alhusaini@gmail.com</cp:lastModifiedBy>
  <cp:revision>20</cp:revision>
  <dcterms:created xsi:type="dcterms:W3CDTF">2015-01-17T12:59:58Z</dcterms:created>
  <dcterms:modified xsi:type="dcterms:W3CDTF">2016-01-02T12:20:41Z</dcterms:modified>
</cp:coreProperties>
</file>